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9" r:id="rId17"/>
    <p:sldId id="280" r:id="rId18"/>
    <p:sldId id="281" r:id="rId19"/>
    <p:sldId id="271" r:id="rId20"/>
    <p:sldId id="272" r:id="rId21"/>
    <p:sldId id="273" r:id="rId22"/>
    <p:sldId id="276" r:id="rId23"/>
    <p:sldId id="277" r:id="rId24"/>
    <p:sldId id="274" r:id="rId25"/>
    <p:sldId id="275" r:id="rId26"/>
    <p:sldId id="278" r:id="rId27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75" autoAdjust="0"/>
    <p:restoredTop sz="94660"/>
  </p:normalViewPr>
  <p:slideViewPr>
    <p:cSldViewPr>
      <p:cViewPr>
        <p:scale>
          <a:sx n="66" d="100"/>
          <a:sy n="66" d="100"/>
        </p:scale>
        <p:origin x="-624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3D203-65B4-4A3F-9173-69BD966BF2AC}" type="datetimeFigureOut">
              <a:rPr lang="de-DE" smtClean="0"/>
              <a:t>05.12.2012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EBF25-9109-4F73-BE4B-57597853C0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8280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3D203-65B4-4A3F-9173-69BD966BF2AC}" type="datetimeFigureOut">
              <a:rPr lang="de-DE" smtClean="0"/>
              <a:t>05.12.2012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EBF25-9109-4F73-BE4B-57597853C0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8809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3D203-65B4-4A3F-9173-69BD966BF2AC}" type="datetimeFigureOut">
              <a:rPr lang="de-DE" smtClean="0"/>
              <a:t>05.12.2012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EBF25-9109-4F73-BE4B-57597853C0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928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3D203-65B4-4A3F-9173-69BD966BF2AC}" type="datetimeFigureOut">
              <a:rPr lang="de-DE" smtClean="0"/>
              <a:t>05.12.2012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EBF25-9109-4F73-BE4B-57597853C0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0626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3D203-65B4-4A3F-9173-69BD966BF2AC}" type="datetimeFigureOut">
              <a:rPr lang="de-DE" smtClean="0"/>
              <a:t>05.12.2012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EBF25-9109-4F73-BE4B-57597853C0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1869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3D203-65B4-4A3F-9173-69BD966BF2AC}" type="datetimeFigureOut">
              <a:rPr lang="de-DE" smtClean="0"/>
              <a:t>05.12.2012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EBF25-9109-4F73-BE4B-57597853C0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391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3D203-65B4-4A3F-9173-69BD966BF2AC}" type="datetimeFigureOut">
              <a:rPr lang="de-DE" smtClean="0"/>
              <a:t>05.12.2012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EBF25-9109-4F73-BE4B-57597853C0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4187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3D203-65B4-4A3F-9173-69BD966BF2AC}" type="datetimeFigureOut">
              <a:rPr lang="de-DE" smtClean="0"/>
              <a:t>05.12.2012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EBF25-9109-4F73-BE4B-57597853C0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9048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3D203-65B4-4A3F-9173-69BD966BF2AC}" type="datetimeFigureOut">
              <a:rPr lang="de-DE" smtClean="0"/>
              <a:t>05.12.2012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EBF25-9109-4F73-BE4B-57597853C0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6026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3D203-65B4-4A3F-9173-69BD966BF2AC}" type="datetimeFigureOut">
              <a:rPr lang="de-DE" smtClean="0"/>
              <a:t>05.12.2012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EBF25-9109-4F73-BE4B-57597853C0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442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3D203-65B4-4A3F-9173-69BD966BF2AC}" type="datetimeFigureOut">
              <a:rPr lang="de-DE" smtClean="0"/>
              <a:t>05.12.2012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EBF25-9109-4F73-BE4B-57597853C0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3761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3D203-65B4-4A3F-9173-69BD966BF2AC}" type="datetimeFigureOut">
              <a:rPr lang="de-DE" smtClean="0"/>
              <a:t>05.12.2012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DEBF25-9109-4F73-BE4B-57597853C0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0249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470025"/>
          </a:xfrm>
        </p:spPr>
        <p:txBody>
          <a:bodyPr>
            <a:normAutofit/>
          </a:bodyPr>
          <a:lstStyle/>
          <a:p>
            <a:r>
              <a:rPr lang="de-DE" sz="5400" dirty="0" err="1" smtClean="0"/>
              <a:t>FwDV</a:t>
            </a:r>
            <a:r>
              <a:rPr lang="de-DE" sz="5400" dirty="0" smtClean="0"/>
              <a:t> 10</a:t>
            </a:r>
            <a:endParaRPr lang="de-DE" sz="54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0" y="5589240"/>
            <a:ext cx="9144000" cy="1968624"/>
          </a:xfrm>
        </p:spPr>
        <p:txBody>
          <a:bodyPr/>
          <a:lstStyle/>
          <a:p>
            <a:r>
              <a:rPr lang="de-DE" dirty="0" smtClean="0"/>
              <a:t>Tragbare Leitern</a:t>
            </a:r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100" y="1800000"/>
            <a:ext cx="4723799" cy="3645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7369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Tragbare Leitern?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dirty="0" smtClean="0"/>
              <a:t>„Tragbare Leitern“ sind Leitern, die auf Feuerwehrfahrzeugen mitgeführt, an der Einsatzstelle von der Mannschaft vom Fahrzeug genommen und an die vorgesehene Stelle getragen werden. </a:t>
            </a:r>
            <a:r>
              <a:rPr lang="de-DE" sz="1800" dirty="0" smtClean="0"/>
              <a:t>(aus </a:t>
            </a:r>
            <a:r>
              <a:rPr lang="de-DE" sz="1800" dirty="0" err="1" smtClean="0"/>
              <a:t>FwDV</a:t>
            </a:r>
            <a:r>
              <a:rPr lang="de-DE" sz="1800" dirty="0" smtClean="0"/>
              <a:t> 10)</a:t>
            </a:r>
          </a:p>
          <a:p>
            <a:pPr marL="0" indent="0">
              <a:buNone/>
            </a:pPr>
            <a:endParaRPr lang="de-DE" sz="1800" dirty="0"/>
          </a:p>
          <a:p>
            <a:r>
              <a:rPr lang="de-DE" sz="2800" dirty="0" smtClean="0"/>
              <a:t>Tragbare Leitern werden genutzt als:</a:t>
            </a:r>
          </a:p>
          <a:p>
            <a:pPr lvl="1"/>
            <a:r>
              <a:rPr lang="de-DE" sz="2400" dirty="0" smtClean="0"/>
              <a:t>Rettungsweg</a:t>
            </a:r>
          </a:p>
          <a:p>
            <a:pPr lvl="1"/>
            <a:r>
              <a:rPr lang="de-DE" sz="2400" dirty="0" smtClean="0"/>
              <a:t>Angriffsweg</a:t>
            </a:r>
          </a:p>
          <a:p>
            <a:pPr lvl="1"/>
            <a:r>
              <a:rPr lang="de-DE" sz="2400" dirty="0" smtClean="0"/>
              <a:t>Hilfsgerät</a:t>
            </a:r>
          </a:p>
          <a:p>
            <a:pPr marL="457200" lvl="1" indent="0">
              <a:buNone/>
            </a:pP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2082565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Also merke, Tragbare Leiter:</a:t>
            </a:r>
            <a:endParaRPr lang="de-D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83" y="1556792"/>
            <a:ext cx="2276475" cy="323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556792"/>
            <a:ext cx="4741956" cy="3148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83" y="4947305"/>
            <a:ext cx="1910693" cy="1910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648" y="5079517"/>
            <a:ext cx="1443649" cy="1646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479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Die Daten einer Leiter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14615" y="4941168"/>
            <a:ext cx="4474839" cy="1761059"/>
          </a:xfrm>
        </p:spPr>
        <p:txBody>
          <a:bodyPr/>
          <a:lstStyle/>
          <a:p>
            <a:r>
              <a:rPr lang="de-DE" dirty="0" smtClean="0">
                <a:solidFill>
                  <a:srgbClr val="0070C0"/>
                </a:solidFill>
              </a:rPr>
              <a:t>Einsatzlänge</a:t>
            </a:r>
          </a:p>
          <a:p>
            <a:r>
              <a:rPr lang="de-DE" dirty="0" smtClean="0">
                <a:solidFill>
                  <a:srgbClr val="FF0000"/>
                </a:solidFill>
              </a:rPr>
              <a:t>Einsatzhöhe</a:t>
            </a:r>
          </a:p>
          <a:p>
            <a:r>
              <a:rPr lang="de-DE" dirty="0" smtClean="0">
                <a:solidFill>
                  <a:srgbClr val="00B050"/>
                </a:solidFill>
              </a:rPr>
              <a:t>Transportlänge</a:t>
            </a:r>
            <a:endParaRPr lang="de-DE" dirty="0">
              <a:solidFill>
                <a:srgbClr val="00B05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76" y="1484784"/>
            <a:ext cx="3620085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Gerade Verbindung mit Pfeil 4"/>
          <p:cNvCxnSpPr/>
          <p:nvPr/>
        </p:nvCxnSpPr>
        <p:spPr>
          <a:xfrm flipH="1">
            <a:off x="971600" y="1988840"/>
            <a:ext cx="1292818" cy="3528392"/>
          </a:xfrm>
          <a:prstGeom prst="straightConnector1">
            <a:avLst/>
          </a:prstGeom>
          <a:ln w="508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/>
          <p:cNvCxnSpPr/>
          <p:nvPr/>
        </p:nvCxnSpPr>
        <p:spPr>
          <a:xfrm flipH="1">
            <a:off x="2555776" y="2132856"/>
            <a:ext cx="144016" cy="3528392"/>
          </a:xfrm>
          <a:prstGeom prst="straightConnector1">
            <a:avLst/>
          </a:prstGeom>
          <a:ln w="508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615" y="1484783"/>
            <a:ext cx="2565078" cy="33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Gerade Verbindung mit Pfeil 10"/>
          <p:cNvCxnSpPr/>
          <p:nvPr/>
        </p:nvCxnSpPr>
        <p:spPr>
          <a:xfrm flipV="1">
            <a:off x="5220072" y="2708920"/>
            <a:ext cx="144016" cy="2099938"/>
          </a:xfrm>
          <a:prstGeom prst="straightConnector1">
            <a:avLst/>
          </a:prstGeom>
          <a:ln w="5080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5715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Arten von Tragbaren Leitern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Steckleiter</a:t>
            </a:r>
          </a:p>
          <a:p>
            <a:r>
              <a:rPr lang="de-DE" dirty="0" smtClean="0"/>
              <a:t>Dreiteilige Schiebleiter</a:t>
            </a:r>
          </a:p>
          <a:p>
            <a:r>
              <a:rPr lang="de-DE" dirty="0" smtClean="0"/>
              <a:t>Hakenleiter</a:t>
            </a:r>
          </a:p>
          <a:p>
            <a:r>
              <a:rPr lang="de-DE" dirty="0" smtClean="0"/>
              <a:t>Klappleiter</a:t>
            </a:r>
          </a:p>
          <a:p>
            <a:r>
              <a:rPr lang="de-DE" dirty="0" smtClean="0"/>
              <a:t>Multifunktionsleiter</a:t>
            </a:r>
          </a:p>
          <a:p>
            <a:pPr marL="0" indent="0">
              <a:buNone/>
            </a:pPr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0477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Die Steckleiter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445224"/>
          </a:xfrm>
        </p:spPr>
        <p:txBody>
          <a:bodyPr>
            <a:normAutofit lnSpcReduction="10000"/>
          </a:bodyPr>
          <a:lstStyle/>
          <a:p>
            <a:r>
              <a:rPr lang="de-DE" dirty="0" smtClean="0"/>
              <a:t>Verladen auf: TLF und TSF-W</a:t>
            </a:r>
          </a:p>
          <a:p>
            <a:r>
              <a:rPr lang="de-DE" dirty="0" smtClean="0"/>
              <a:t>Einsatzlängen:</a:t>
            </a:r>
          </a:p>
          <a:p>
            <a:pPr lvl="1"/>
            <a:r>
              <a:rPr lang="de-DE" dirty="0" smtClean="0"/>
              <a:t>1 Teil:   2,70m</a:t>
            </a:r>
          </a:p>
          <a:p>
            <a:pPr lvl="1"/>
            <a:r>
              <a:rPr lang="de-DE" dirty="0" smtClean="0"/>
              <a:t>2 Teile: 4,60m</a:t>
            </a:r>
          </a:p>
          <a:p>
            <a:pPr lvl="1"/>
            <a:r>
              <a:rPr lang="de-DE" dirty="0" smtClean="0"/>
              <a:t>4 Teile: 8,40m</a:t>
            </a:r>
          </a:p>
          <a:p>
            <a:r>
              <a:rPr lang="de-DE" dirty="0" smtClean="0"/>
              <a:t>Einsatzhöhen:</a:t>
            </a:r>
          </a:p>
          <a:p>
            <a:pPr lvl="1"/>
            <a:r>
              <a:rPr lang="de-DE" dirty="0" smtClean="0"/>
              <a:t>2 Teile: 3,40m (1.OG)</a:t>
            </a:r>
          </a:p>
          <a:p>
            <a:pPr lvl="1"/>
            <a:r>
              <a:rPr lang="de-DE" dirty="0" smtClean="0"/>
              <a:t>4 Teile: 8,40m (2.OG)</a:t>
            </a:r>
          </a:p>
          <a:p>
            <a:pPr marL="457200" lvl="1" indent="0">
              <a:buNone/>
            </a:pPr>
            <a:r>
              <a:rPr lang="de-DE" dirty="0" smtClean="0">
                <a:solidFill>
                  <a:srgbClr val="FF0000"/>
                </a:solidFill>
              </a:rPr>
              <a:t>Wichtig: Außer zur Menschenrettung dürfen maximal 4 Steckleiterteile zusammengesteckt werden!!</a:t>
            </a:r>
          </a:p>
          <a:p>
            <a:pPr lvl="1"/>
            <a:endParaRPr lang="de-DE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692696"/>
            <a:ext cx="2610892" cy="4403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9725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636912"/>
            <a:ext cx="38100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Die dreiteilige Schiebleiter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Verladen auf LF 16/12 (</a:t>
            </a:r>
            <a:r>
              <a:rPr lang="de-DE" dirty="0" err="1" smtClean="0"/>
              <a:t>Sandbach</a:t>
            </a:r>
            <a:r>
              <a:rPr lang="de-DE" dirty="0" smtClean="0"/>
              <a:t>)</a:t>
            </a:r>
          </a:p>
          <a:p>
            <a:r>
              <a:rPr lang="de-DE" dirty="0" smtClean="0"/>
              <a:t>Einsatzlänge: 14,00m</a:t>
            </a:r>
          </a:p>
          <a:p>
            <a:r>
              <a:rPr lang="de-DE" dirty="0" smtClean="0"/>
              <a:t>Einsatzhöhe: 12,20m (3.OG)</a:t>
            </a:r>
            <a:endParaRPr lang="de-DE" dirty="0"/>
          </a:p>
          <a:p>
            <a:r>
              <a:rPr lang="de-DE" dirty="0" smtClean="0"/>
              <a:t>Transportlänge: 5,60m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648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Die Hakenleiter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Einsatzlänge: 4,40m</a:t>
            </a:r>
          </a:p>
          <a:p>
            <a:r>
              <a:rPr lang="de-DE" dirty="0" smtClean="0"/>
              <a:t>Einsatzhöhe: ∞</a:t>
            </a:r>
            <a:endParaRPr lang="de-DE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667373"/>
            <a:ext cx="2381250" cy="223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556792"/>
            <a:ext cx="3242086" cy="4856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3350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Die Klappleiter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Verladen auf DLK 23/12 (Höchst)</a:t>
            </a:r>
          </a:p>
          <a:p>
            <a:r>
              <a:rPr lang="de-DE" dirty="0" smtClean="0"/>
              <a:t>Einsatzlänge: 3,00m</a:t>
            </a:r>
          </a:p>
          <a:p>
            <a:r>
              <a:rPr lang="de-DE" dirty="0" smtClean="0"/>
              <a:t>Einsatzhöhe: 1,90m</a:t>
            </a:r>
          </a:p>
          <a:p>
            <a:r>
              <a:rPr lang="de-DE" dirty="0" smtClean="0"/>
              <a:t>Transportlänge: 3,26m</a:t>
            </a:r>
            <a:endParaRPr lang="de-DE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6610" y="2176962"/>
            <a:ext cx="2699480" cy="4474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0954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Die Multifunktionsleiter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5050904" cy="5257800"/>
          </a:xfrm>
        </p:spPr>
        <p:txBody>
          <a:bodyPr>
            <a:normAutofit lnSpcReduction="10000"/>
          </a:bodyPr>
          <a:lstStyle/>
          <a:p>
            <a:r>
              <a:rPr lang="de-DE" dirty="0" smtClean="0"/>
              <a:t>Verladen auf RW 1 (</a:t>
            </a:r>
            <a:r>
              <a:rPr lang="de-DE" dirty="0" err="1" smtClean="0"/>
              <a:t>Sandbach</a:t>
            </a:r>
            <a:r>
              <a:rPr lang="de-DE" dirty="0" smtClean="0"/>
              <a:t>)</a:t>
            </a:r>
          </a:p>
          <a:p>
            <a:r>
              <a:rPr lang="de-DE" dirty="0" smtClean="0"/>
              <a:t>Transportlänge: 2,30m</a:t>
            </a:r>
          </a:p>
          <a:p>
            <a:r>
              <a:rPr lang="de-DE" dirty="0" smtClean="0"/>
              <a:t>Die Multifunktionsleiter ist sehr vielseitig einsetzbar, unter anderem als:</a:t>
            </a:r>
          </a:p>
          <a:p>
            <a:pPr lvl="1"/>
            <a:r>
              <a:rPr lang="de-DE" dirty="0" smtClean="0"/>
              <a:t>Anlegeleiter (vgl. Steckleiter)</a:t>
            </a:r>
          </a:p>
          <a:p>
            <a:pPr lvl="1"/>
            <a:r>
              <a:rPr lang="de-DE" dirty="0" smtClean="0"/>
              <a:t>Einhängeleiter (vgl. Hakenleiter)</a:t>
            </a:r>
          </a:p>
          <a:p>
            <a:pPr lvl="1"/>
            <a:r>
              <a:rPr lang="de-DE" dirty="0" smtClean="0"/>
              <a:t>Stehleiter (vgl. Bockleiter)</a:t>
            </a:r>
            <a:endParaRPr lang="de-DE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772816"/>
            <a:ext cx="3345160" cy="33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2462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Vornahme einer Leiter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10000"/>
          </a:bodyPr>
          <a:lstStyle/>
          <a:p>
            <a:r>
              <a:rPr lang="de-DE" dirty="0" smtClean="0"/>
              <a:t>Die Leiter ist mit dem Leiterkopf nach vorne auf dem Fahrzeug verladen.</a:t>
            </a:r>
          </a:p>
          <a:p>
            <a:r>
              <a:rPr lang="de-DE" dirty="0" smtClean="0"/>
              <a:t>Bei Steckleitern mit Einsteckteil liegt dies oben</a:t>
            </a:r>
          </a:p>
          <a:p>
            <a:r>
              <a:rPr lang="de-DE" dirty="0" smtClean="0"/>
              <a:t>Der Maschinist unterstützt bei der Entnahme der Leiter</a:t>
            </a:r>
          </a:p>
          <a:p>
            <a:r>
              <a:rPr lang="de-DE" dirty="0" smtClean="0"/>
              <a:t>Leitern werden vorgenommen von:</a:t>
            </a:r>
          </a:p>
          <a:p>
            <a:pPr lvl="1"/>
            <a:r>
              <a:rPr lang="de-DE" dirty="0" smtClean="0"/>
              <a:t>Trupp + Melder (Steckleiter)</a:t>
            </a:r>
          </a:p>
          <a:p>
            <a:pPr lvl="1"/>
            <a:r>
              <a:rPr lang="de-DE" dirty="0" smtClean="0"/>
              <a:t>2 Trupps (Steckleiter, dreiteilige Schiebleiter)</a:t>
            </a:r>
          </a:p>
          <a:p>
            <a:pPr lvl="1"/>
            <a:r>
              <a:rPr lang="de-DE" dirty="0" smtClean="0"/>
              <a:t>Trupp (Hakenleiter)</a:t>
            </a:r>
          </a:p>
          <a:p>
            <a:pPr lvl="1"/>
            <a:r>
              <a:rPr lang="de-DE" dirty="0" smtClean="0"/>
              <a:t>Feuerwehrmann (Klappleiter)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56890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Aufstellen einer Steckleiter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Die Leiter wird mit dem Leiterfuß vor dem Objekt abgelegt</a:t>
            </a:r>
          </a:p>
          <a:p>
            <a:r>
              <a:rPr lang="de-DE" dirty="0" smtClean="0"/>
              <a:t>Die Leiterteile werden zusammengesteckt </a:t>
            </a:r>
            <a:r>
              <a:rPr lang="de-DE" dirty="0" smtClean="0">
                <a:solidFill>
                  <a:srgbClr val="FF0000"/>
                </a:solidFill>
              </a:rPr>
              <a:t>(Wichtig: darauf achten, dass die Federsperrbolzen einrasten!!)</a:t>
            </a:r>
          </a:p>
          <a:p>
            <a:r>
              <a:rPr lang="de-DE" dirty="0" smtClean="0"/>
              <a:t>Ein Trupp richtet die Leiter an den Holmen auf</a:t>
            </a:r>
          </a:p>
          <a:p>
            <a:r>
              <a:rPr lang="de-DE" dirty="0" smtClean="0"/>
              <a:t>Der andere Trupp/ Melder fixiert den Leiterfuß mit seinem Fuß</a:t>
            </a:r>
          </a:p>
        </p:txBody>
      </p:sp>
    </p:spTree>
    <p:extLst>
      <p:ext uri="{BB962C8B-B14F-4D97-AF65-F5344CB8AC3E}">
        <p14:creationId xmlns:p14="http://schemas.microsoft.com/office/powerpoint/2010/main" val="657346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 smtClean="0"/>
              <a:t>Aufstellen einer dreiteiligen Schiebleiter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Die Leiter wird mit dem Leiterfuß vor dem Objekt abgelegt</a:t>
            </a:r>
          </a:p>
          <a:p>
            <a:r>
              <a:rPr lang="de-DE" dirty="0" smtClean="0"/>
              <a:t>Wie bei der Steckleiter, nur unterstützt der Trupp am Fuß zusätzlich durch ziehen an den Stützstangen</a:t>
            </a:r>
          </a:p>
          <a:p>
            <a:r>
              <a:rPr lang="de-DE" dirty="0" smtClean="0"/>
              <a:t>Die Leiter wird ausgezogen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55279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Steigen einer Leiter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FF0000"/>
                </a:solidFill>
              </a:rPr>
              <a:t>Die Leiter muss immer gesichert sein!!!</a:t>
            </a:r>
          </a:p>
          <a:p>
            <a:r>
              <a:rPr lang="de-DE" dirty="0" smtClean="0"/>
              <a:t>Der Truppführer steigt zuerst</a:t>
            </a:r>
          </a:p>
          <a:p>
            <a:r>
              <a:rPr lang="de-DE" dirty="0" smtClean="0"/>
              <a:t>Passgang: </a:t>
            </a:r>
          </a:p>
          <a:p>
            <a:pPr lvl="1"/>
            <a:r>
              <a:rPr lang="de-DE" dirty="0" smtClean="0"/>
              <a:t>linker Fuß – linke Hand</a:t>
            </a:r>
          </a:p>
          <a:p>
            <a:pPr lvl="1"/>
            <a:r>
              <a:rPr lang="de-DE" dirty="0"/>
              <a:t>r</a:t>
            </a:r>
            <a:r>
              <a:rPr lang="de-DE" dirty="0" smtClean="0"/>
              <a:t>echter Fuß – rechte Hand</a:t>
            </a:r>
          </a:p>
          <a:p>
            <a:r>
              <a:rPr lang="de-DE" dirty="0" smtClean="0"/>
              <a:t>Kreuzgang:</a:t>
            </a:r>
          </a:p>
          <a:p>
            <a:pPr lvl="1"/>
            <a:r>
              <a:rPr lang="de-DE" dirty="0" smtClean="0"/>
              <a:t>linker Fuß – rechte Hand</a:t>
            </a:r>
          </a:p>
          <a:p>
            <a:pPr lvl="1"/>
            <a:r>
              <a:rPr lang="de-DE" dirty="0" smtClean="0"/>
              <a:t>rechter Fuß – linke Hand</a:t>
            </a:r>
          </a:p>
          <a:p>
            <a:pPr lvl="1"/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16137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Einsatzgrundsätze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6491064" cy="4525963"/>
          </a:xfrm>
        </p:spPr>
        <p:txBody>
          <a:bodyPr/>
          <a:lstStyle/>
          <a:p>
            <a:r>
              <a:rPr lang="de-DE" dirty="0" smtClean="0"/>
              <a:t>Anstellwinkel einer Leiter: 65° - 75°</a:t>
            </a:r>
          </a:p>
          <a:p>
            <a:r>
              <a:rPr lang="de-DE" dirty="0" smtClean="0"/>
              <a:t>Leiterfuß immer auf festen Untergrund</a:t>
            </a:r>
          </a:p>
          <a:p>
            <a:r>
              <a:rPr lang="de-DE" dirty="0" smtClean="0"/>
              <a:t>Klapp- und Hakenleiter: 1 Pers.</a:t>
            </a:r>
          </a:p>
          <a:p>
            <a:r>
              <a:rPr lang="de-DE" dirty="0" smtClean="0"/>
              <a:t>Steck- und Schiebleiter: max. 2 Pers.</a:t>
            </a:r>
            <a:endParaRPr lang="de-DE" dirty="0"/>
          </a:p>
          <a:p>
            <a:r>
              <a:rPr lang="de-DE" dirty="0" smtClean="0"/>
              <a:t>Eine angestellte Leiter darf nicht einfach entfernt werden</a:t>
            </a:r>
          </a:p>
          <a:p>
            <a:r>
              <a:rPr lang="de-DE" dirty="0" smtClean="0"/>
              <a:t>Elektrische Leitungen beachten</a:t>
            </a:r>
            <a:endParaRPr lang="de-DE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0978" y="1700808"/>
            <a:ext cx="2153022" cy="3515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10635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So nicht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556792"/>
            <a:ext cx="4674815" cy="4674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06794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So nicht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72816"/>
            <a:ext cx="6932706" cy="4820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23607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Drehleiter gefällig?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43" y="1484784"/>
            <a:ext cx="3256782" cy="4917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 descr="C:\Users\Timo\AppData\Local\Temp\f200601071sb_lei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628800"/>
            <a:ext cx="3733006" cy="4330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36805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Leitern als Hilfsgerät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Leitern können auch zu anderen Zwecken als zur Überwindung von Höhenunterschieden genutzt werden</a:t>
            </a:r>
          </a:p>
          <a:p>
            <a:r>
              <a:rPr lang="de-DE" dirty="0" smtClean="0">
                <a:solidFill>
                  <a:srgbClr val="FF0000"/>
                </a:solidFill>
              </a:rPr>
              <a:t>Wichtig: Dabei können die Leitern evtl. Beschädigt werden, also nur wenn es notwendig ist!!</a:t>
            </a:r>
          </a:p>
          <a:p>
            <a:r>
              <a:rPr lang="de-DE" sz="4000" dirty="0" smtClean="0">
                <a:solidFill>
                  <a:srgbClr val="FF0000"/>
                </a:solidFill>
              </a:rPr>
              <a:t>Sehr wichtig: Leitern danach unbedingt prüfen lassen!!</a:t>
            </a:r>
            <a:endParaRPr lang="de-DE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5307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Bockleiter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26768" cy="4525963"/>
          </a:xfrm>
        </p:spPr>
        <p:txBody>
          <a:bodyPr>
            <a:normAutofit fontScale="92500" lnSpcReduction="20000"/>
          </a:bodyPr>
          <a:lstStyle/>
          <a:p>
            <a:r>
              <a:rPr lang="de-DE" dirty="0" smtClean="0"/>
              <a:t>Ungefährlich für die Leiter</a:t>
            </a:r>
          </a:p>
          <a:p>
            <a:r>
              <a:rPr lang="de-DE" dirty="0" smtClean="0"/>
              <a:t>Zur Rettung von Personen aus Schächten oder Brunnen</a:t>
            </a:r>
          </a:p>
          <a:p>
            <a:r>
              <a:rPr lang="de-DE" dirty="0" smtClean="0"/>
              <a:t>Besteht aus zwei oder vier Steckleiterteilen, einem Standrohr und Leinen</a:t>
            </a:r>
            <a:endParaRPr lang="de-DE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628800"/>
            <a:ext cx="4346600" cy="4037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14685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Leiterhebel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87624" y="4941168"/>
            <a:ext cx="8363272" cy="2620887"/>
          </a:xfrm>
        </p:spPr>
        <p:txBody>
          <a:bodyPr>
            <a:normAutofit/>
          </a:bodyPr>
          <a:lstStyle/>
          <a:p>
            <a:r>
              <a:rPr lang="de-DE" dirty="0" smtClean="0"/>
              <a:t>Ungefährlich für die Leitern</a:t>
            </a:r>
          </a:p>
          <a:p>
            <a:r>
              <a:rPr lang="de-DE" dirty="0" smtClean="0"/>
              <a:t>Zur Rettung von Personen aus Höhen</a:t>
            </a:r>
          </a:p>
          <a:p>
            <a:r>
              <a:rPr lang="de-DE" dirty="0" smtClean="0"/>
              <a:t>Besteht aus Steckleiterteilen und Leinen</a:t>
            </a:r>
            <a:endParaRPr lang="de-DE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336329"/>
            <a:ext cx="5184576" cy="3457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55143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Faltbehälter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199" y="1600200"/>
            <a:ext cx="8044813" cy="4565104"/>
          </a:xfrm>
        </p:spPr>
        <p:txBody>
          <a:bodyPr/>
          <a:lstStyle/>
          <a:p>
            <a:r>
              <a:rPr lang="de-DE" dirty="0" smtClean="0"/>
              <a:t>Besteht aus vier Steckleiterteilen, einer Plane und Leinen</a:t>
            </a:r>
            <a:endParaRPr lang="de-DE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176" y="2276872"/>
            <a:ext cx="5442181" cy="4081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24932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Leiter als Trage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Steckleiterteil als provisorische Krankentrage</a:t>
            </a:r>
            <a:endParaRPr lang="de-DE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492896"/>
            <a:ext cx="5083473" cy="398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18925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Klappleiter als Rammbock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4690864" cy="4525963"/>
          </a:xfrm>
        </p:spPr>
        <p:txBody>
          <a:bodyPr/>
          <a:lstStyle/>
          <a:p>
            <a:r>
              <a:rPr lang="de-DE" dirty="0" smtClean="0"/>
              <a:t>Klappleiter zusammengeklappt als Rammbock zum öffnen von Türen, etc.</a:t>
            </a:r>
          </a:p>
          <a:p>
            <a:r>
              <a:rPr lang="de-DE" dirty="0" smtClean="0"/>
              <a:t>Bedingt auch mit Steckleitern möglich</a:t>
            </a:r>
            <a:endParaRPr lang="de-DE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556792"/>
            <a:ext cx="3267232" cy="4813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40739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060848"/>
            <a:ext cx="4937024" cy="3891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Leiter als Hebel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5698976" cy="4525963"/>
          </a:xfrm>
        </p:spPr>
        <p:txBody>
          <a:bodyPr/>
          <a:lstStyle/>
          <a:p>
            <a:r>
              <a:rPr lang="de-DE" dirty="0" smtClean="0"/>
              <a:t>Steckleiterteil als Hebel (einarmig oder zweiarmig) zum Heben von Lasten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860589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/>
          <a:lstStyle/>
          <a:p>
            <a:r>
              <a:rPr lang="de-DE" dirty="0" smtClean="0"/>
              <a:t>Generell gilt wie immer: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Schön </a:t>
            </a:r>
            <a:r>
              <a:rPr lang="de-DE" dirty="0" smtClean="0"/>
              <a:t>Vorsichtig!!!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334961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579</Words>
  <Application>Microsoft Office PowerPoint</Application>
  <PresentationFormat>Bildschirmpräsentation (4:3)</PresentationFormat>
  <Paragraphs>109</Paragraphs>
  <Slides>26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26</vt:i4>
      </vt:variant>
    </vt:vector>
  </HeadingPairs>
  <TitlesOfParts>
    <vt:vector size="27" baseType="lpstr">
      <vt:lpstr>Larissa</vt:lpstr>
      <vt:lpstr>FwDV 10</vt:lpstr>
      <vt:lpstr>Tragbare Leitern?</vt:lpstr>
      <vt:lpstr>Also merke, Tragbare Leiter:</vt:lpstr>
      <vt:lpstr>Die Daten einer Leiter</vt:lpstr>
      <vt:lpstr>Arten von Tragbaren Leitern</vt:lpstr>
      <vt:lpstr>Die Steckleiter</vt:lpstr>
      <vt:lpstr>Die dreiteilige Schiebleiter</vt:lpstr>
      <vt:lpstr>Die Hakenleiter</vt:lpstr>
      <vt:lpstr>Die Klappleiter</vt:lpstr>
      <vt:lpstr>Die Multifunktionsleiter</vt:lpstr>
      <vt:lpstr>Vornahme einer Leiter</vt:lpstr>
      <vt:lpstr>Aufstellen einer Steckleiter</vt:lpstr>
      <vt:lpstr>Aufstellen einer dreiteiligen Schiebleiter</vt:lpstr>
      <vt:lpstr>Steigen einer Leiter</vt:lpstr>
      <vt:lpstr>Einsatzgrundsätze</vt:lpstr>
      <vt:lpstr>So nicht</vt:lpstr>
      <vt:lpstr>So nicht</vt:lpstr>
      <vt:lpstr>Drehleiter gefällig?</vt:lpstr>
      <vt:lpstr>Leitern als Hilfsgerät</vt:lpstr>
      <vt:lpstr>Bockleiter</vt:lpstr>
      <vt:lpstr>Leiterhebel</vt:lpstr>
      <vt:lpstr>Faltbehälter</vt:lpstr>
      <vt:lpstr>Leiter als Trage</vt:lpstr>
      <vt:lpstr>Klappleiter als Rammbock</vt:lpstr>
      <vt:lpstr>Leiter als Hebel</vt:lpstr>
      <vt:lpstr>Generell gilt wie immer:  Schön Vorsichtig!!!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FwDV 10</dc:title>
  <dc:creator>Timo</dc:creator>
  <cp:lastModifiedBy>Timo</cp:lastModifiedBy>
  <cp:revision>12</cp:revision>
  <dcterms:created xsi:type="dcterms:W3CDTF">2012-02-13T14:28:33Z</dcterms:created>
  <dcterms:modified xsi:type="dcterms:W3CDTF">2012-12-05T17:01:35Z</dcterms:modified>
</cp:coreProperties>
</file>