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8"/>
  </p:notesMasterIdLst>
  <p:sldIdLst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70" r:id="rId14"/>
    <p:sldId id="271" r:id="rId15"/>
    <p:sldId id="281" r:id="rId16"/>
    <p:sldId id="282" r:id="rId17"/>
    <p:sldId id="272" r:id="rId18"/>
    <p:sldId id="274" r:id="rId19"/>
    <p:sldId id="277" r:id="rId20"/>
    <p:sldId id="278" r:id="rId21"/>
    <p:sldId id="275" r:id="rId22"/>
    <p:sldId id="276" r:id="rId23"/>
    <p:sldId id="279" r:id="rId24"/>
    <p:sldId id="280" r:id="rId25"/>
    <p:sldId id="283" r:id="rId26"/>
    <p:sldId id="284" r:id="rId27"/>
    <p:sldId id="285" r:id="rId28"/>
    <p:sldId id="273" r:id="rId29"/>
    <p:sldId id="286" r:id="rId30"/>
    <p:sldId id="294" r:id="rId31"/>
    <p:sldId id="287" r:id="rId32"/>
    <p:sldId id="289" r:id="rId33"/>
    <p:sldId id="291" r:id="rId34"/>
    <p:sldId id="292" r:id="rId35"/>
    <p:sldId id="293" r:id="rId36"/>
    <p:sldId id="258" r:id="rId37"/>
  </p:sldIdLst>
  <p:sldSz cx="9144000" cy="6858000" type="screen4x3"/>
  <p:notesSz cx="6797675" cy="987425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54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7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1ED54A-BDC3-4DB3-B538-D4970DEA5DEC}" type="datetimeFigureOut">
              <a:rPr lang="de-DE" smtClean="0"/>
              <a:t>15.09.2016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119D99-ECC5-4700-BCB8-7133DCE73F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3111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Der Verantwortliche der Feuerwehr kann das Passwort sichern, damit beim Start von EDP nur noch die Funktion ausgewählt werden</a:t>
            </a:r>
            <a:r>
              <a:rPr lang="de-DE" baseline="0" dirty="0" smtClean="0"/>
              <a:t> muss. </a:t>
            </a:r>
          </a:p>
          <a:p>
            <a:r>
              <a:rPr lang="de-DE" baseline="0" dirty="0" smtClean="0"/>
              <a:t>Die Örtliche Feuerwehr muss sich mit FW….. und Funktion FW……. anmelden.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19D99-ECC5-4700-BCB8-7133DCE73FCB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3081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Lagen dürfen nur von den Verantwortlichen der TEL und des Stabes angelegt werden!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19D99-ECC5-4700-BCB8-7133DCE73FCB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4311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Lagen lassen sich nur vom </a:t>
            </a:r>
            <a:r>
              <a:rPr lang="de-DE" dirty="0" err="1" smtClean="0"/>
              <a:t>TEL.Leiter</a:t>
            </a:r>
            <a:r>
              <a:rPr lang="de-DE" baseline="0" dirty="0" smtClean="0"/>
              <a:t> und </a:t>
            </a:r>
            <a:r>
              <a:rPr lang="de-DE" baseline="0" dirty="0" err="1" smtClean="0"/>
              <a:t>STAB.Leiter</a:t>
            </a:r>
            <a:r>
              <a:rPr lang="de-DE" baseline="0" dirty="0" smtClean="0"/>
              <a:t> anlegen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19D99-ECC5-4700-BCB8-7133DCE73FCB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193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3347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3FBBD7-C444-489E-B4B5-37667BA800E2}" type="datetimeFigureOut">
              <a:rPr lang="de-DE" smtClean="0"/>
              <a:pPr/>
              <a:t>15.09.2016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623A07-3B86-4217-A610-A0492682D51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9531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3FBBD7-C444-489E-B4B5-37667BA800E2}" type="datetimeFigureOut">
              <a:rPr lang="de-DE" smtClean="0"/>
              <a:pPr/>
              <a:t>15.09.2016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623A07-3B86-4217-A610-A0492682D51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3067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3FBBD7-C444-489E-B4B5-37667BA800E2}" type="datetimeFigureOut">
              <a:rPr lang="de-DE" smtClean="0"/>
              <a:pPr/>
              <a:t>15.09.2016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623A07-3B86-4217-A610-A0492682D51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5186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3FBBD7-C444-489E-B4B5-37667BA800E2}" type="datetimeFigureOut">
              <a:rPr lang="de-DE" smtClean="0"/>
              <a:pPr/>
              <a:t>15.09.2016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623A07-3B86-4217-A610-A0492682D51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1513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3FBBD7-C444-489E-B4B5-37667BA800E2}" type="datetimeFigureOut">
              <a:rPr lang="de-DE" smtClean="0"/>
              <a:pPr/>
              <a:t>15.09.2016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623A07-3B86-4217-A610-A0492682D51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8180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3FBBD7-C444-489E-B4B5-37667BA800E2}" type="datetimeFigureOut">
              <a:rPr lang="de-DE" smtClean="0"/>
              <a:pPr/>
              <a:t>15.09.2016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623A07-3B86-4217-A610-A0492682D51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7495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3FBBD7-C444-489E-B4B5-37667BA800E2}" type="datetimeFigureOut">
              <a:rPr lang="de-DE" smtClean="0"/>
              <a:pPr/>
              <a:t>15.09.2016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623A07-3B86-4217-A610-A0492682D51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4151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3FBBD7-C444-489E-B4B5-37667BA800E2}" type="datetimeFigureOut">
              <a:rPr lang="de-DE" smtClean="0"/>
              <a:pPr/>
              <a:t>15.09.2016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623A07-3B86-4217-A610-A0492682D51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653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3FBBD7-C444-489E-B4B5-37667BA800E2}" type="datetimeFigureOut">
              <a:rPr lang="de-DE" smtClean="0"/>
              <a:pPr/>
              <a:t>15.09.2016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623A07-3B86-4217-A610-A0492682D51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634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3FBBD7-C444-489E-B4B5-37667BA800E2}" type="datetimeFigureOut">
              <a:rPr lang="de-DE" smtClean="0"/>
              <a:pPr/>
              <a:t>15.09.2016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623A07-3B86-4217-A610-A0492682D51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28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1ABA-2400-4155-BE17-93B7C72759B7}" type="datetimeFigureOut">
              <a:rPr lang="de-DE" smtClean="0"/>
              <a:pPr/>
              <a:t>15.09.2016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0D03-49FB-424F-A03D-BEE987693BA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81732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1ABA-2400-4155-BE17-93B7C72759B7}" type="datetimeFigureOut">
              <a:rPr lang="de-DE" smtClean="0"/>
              <a:pPr/>
              <a:t>15.09.2016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0D03-49FB-424F-A03D-BEE987693BA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827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1ABA-2400-4155-BE17-93B7C72759B7}" type="datetimeFigureOut">
              <a:rPr lang="de-DE" smtClean="0"/>
              <a:pPr/>
              <a:t>15.09.2016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0D03-49FB-424F-A03D-BEE987693BA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80847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1ABA-2400-4155-BE17-93B7C72759B7}" type="datetimeFigureOut">
              <a:rPr lang="de-DE" smtClean="0"/>
              <a:pPr/>
              <a:t>15.09.2016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0D03-49FB-424F-A03D-BEE987693BA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0585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1ABA-2400-4155-BE17-93B7C72759B7}" type="datetimeFigureOut">
              <a:rPr lang="de-DE" smtClean="0"/>
              <a:pPr/>
              <a:t>15.09.2016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0D03-49FB-424F-A03D-BEE987693BA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65858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1ABA-2400-4155-BE17-93B7C72759B7}" type="datetimeFigureOut">
              <a:rPr lang="de-DE" smtClean="0"/>
              <a:pPr/>
              <a:t>15.09.2016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0D03-49FB-424F-A03D-BEE987693BA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99409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1ABA-2400-4155-BE17-93B7C72759B7}" type="datetimeFigureOut">
              <a:rPr lang="de-DE" smtClean="0"/>
              <a:pPr/>
              <a:t>15.09.2016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0D03-49FB-424F-A03D-BEE987693BA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42227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1ABA-2400-4155-BE17-93B7C72759B7}" type="datetimeFigureOut">
              <a:rPr lang="de-DE" smtClean="0"/>
              <a:pPr/>
              <a:t>15.09.2016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0D03-49FB-424F-A03D-BEE987693BA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04270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1ABA-2400-4155-BE17-93B7C72759B7}" type="datetimeFigureOut">
              <a:rPr lang="de-DE" smtClean="0"/>
              <a:pPr/>
              <a:t>15.09.2016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0D03-49FB-424F-A03D-BEE987693BA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69573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1ABA-2400-4155-BE17-93B7C72759B7}" type="datetimeFigureOut">
              <a:rPr lang="de-DE" smtClean="0"/>
              <a:pPr/>
              <a:t>15.09.2016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0D03-49FB-424F-A03D-BEE987693BA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50622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D1ABA-2400-4155-BE17-93B7C72759B7}" type="datetimeFigureOut">
              <a:rPr lang="de-DE" smtClean="0"/>
              <a:pPr/>
              <a:t>15.09.2016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00D03-49FB-424F-A03D-BEE987693BA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8079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pic>
        <p:nvPicPr>
          <p:cNvPr id="2052" name="Picture 4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75295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hteck 10"/>
          <p:cNvSpPr/>
          <p:nvPr userDrawn="1"/>
        </p:nvSpPr>
        <p:spPr>
          <a:xfrm>
            <a:off x="323528" y="139730"/>
            <a:ext cx="1813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/>
              <a:t>Einführung</a:t>
            </a:r>
            <a:r>
              <a:rPr lang="de-DE" baseline="0" dirty="0" smtClean="0"/>
              <a:t> EDP 4</a:t>
            </a:r>
            <a:endParaRPr lang="de-DE" dirty="0"/>
          </a:p>
        </p:txBody>
      </p:sp>
      <p:pic>
        <p:nvPicPr>
          <p:cNvPr id="2053" name="Picture 5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39730"/>
            <a:ext cx="720080" cy="82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672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D1ABA-2400-4155-BE17-93B7C72759B7}" type="datetimeFigureOut">
              <a:rPr lang="de-DE" smtClean="0"/>
              <a:pPr/>
              <a:t>15.09.2016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00D03-49FB-424F-A03D-BEE987693BA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3675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mailto:brandschutz@odenwaldkreis.d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-25398" y="0"/>
            <a:ext cx="9144000" cy="1124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Untertitel 2"/>
          <p:cNvSpPr txBox="1">
            <a:spLocks/>
          </p:cNvSpPr>
          <p:nvPr/>
        </p:nvSpPr>
        <p:spPr>
          <a:xfrm>
            <a:off x="476816" y="5972708"/>
            <a:ext cx="2943056" cy="62292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sz="1000" dirty="0" smtClean="0"/>
              <a:t>Brand-, Katastrophenschutz und Rettungsdienst</a:t>
            </a:r>
          </a:p>
          <a:p>
            <a:pPr algn="l"/>
            <a:r>
              <a:rPr lang="de-DE" sz="1000" dirty="0" smtClean="0"/>
              <a:t>TEL-Odenwaldkreis</a:t>
            </a:r>
          </a:p>
          <a:p>
            <a:pPr algn="l"/>
            <a:r>
              <a:rPr lang="de-DE" sz="1000" dirty="0" smtClean="0"/>
              <a:t>Norbert Heinkel / Stand 09.2016</a:t>
            </a:r>
          </a:p>
          <a:p>
            <a:endParaRPr lang="de-DE" sz="1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736" y="5943165"/>
            <a:ext cx="566737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476816" y="2763545"/>
            <a:ext cx="783099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Technische Einsatzleitung Odenwaldkreis</a:t>
            </a:r>
          </a:p>
          <a:p>
            <a:endParaRPr lang="de-DE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Stabsarbeit</a:t>
            </a:r>
          </a:p>
          <a:p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Einführung EDP4 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 descr="http://www.einsatzleitsoftware.de/cms/images/logoneu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3857628"/>
            <a:ext cx="2333625" cy="952500"/>
          </a:xfrm>
          <a:prstGeom prst="rect">
            <a:avLst/>
          </a:prstGeom>
          <a:noFill/>
        </p:spPr>
      </p:pic>
      <p:grpSp>
        <p:nvGrpSpPr>
          <p:cNvPr id="15" name="Gruppieren 14"/>
          <p:cNvGrpSpPr/>
          <p:nvPr/>
        </p:nvGrpSpPr>
        <p:grpSpPr>
          <a:xfrm>
            <a:off x="251520" y="569705"/>
            <a:ext cx="8650350" cy="1566174"/>
            <a:chOff x="323528" y="569705"/>
            <a:chExt cx="8650350" cy="1566174"/>
          </a:xfrm>
        </p:grpSpPr>
        <p:pic>
          <p:nvPicPr>
            <p:cNvPr id="14" name="Grafik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858" y="575794"/>
              <a:ext cx="2293322" cy="1560083"/>
            </a:xfrm>
            <a:prstGeom prst="rect">
              <a:avLst/>
            </a:prstGeom>
          </p:spPr>
        </p:pic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5687" y="575795"/>
              <a:ext cx="2390915" cy="1560083"/>
            </a:xfrm>
            <a:prstGeom prst="rect">
              <a:avLst/>
            </a:prstGeom>
          </p:spPr>
        </p:pic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569706"/>
              <a:ext cx="2088232" cy="1566173"/>
            </a:xfrm>
            <a:prstGeom prst="rect">
              <a:avLst/>
            </a:prstGeom>
          </p:spPr>
        </p:pic>
        <p:pic>
          <p:nvPicPr>
            <p:cNvPr id="13" name="Grafik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4180" y="569705"/>
              <a:ext cx="2359698" cy="15661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4564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611560" y="1412776"/>
            <a:ext cx="4102020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Inhalt</a:t>
            </a:r>
          </a:p>
          <a:p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Einführung EDP4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ELW Modul, Einsatzarchiv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Unwettereinsätze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Kontakte / Objekte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Regeln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Lageführung</a:t>
            </a:r>
          </a:p>
          <a:p>
            <a:pPr marL="342900" indent="-342900"/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pic>
        <p:nvPicPr>
          <p:cNvPr id="3074" name="Picture 2" descr="http://www.einsatzleitsoftware.de/cms/images/logoneu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1643050"/>
            <a:ext cx="2333625" cy="952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8503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1928802"/>
            <a:ext cx="9143999" cy="3700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feld 4"/>
          <p:cNvSpPr txBox="1"/>
          <p:nvPr/>
        </p:nvSpPr>
        <p:spPr>
          <a:xfrm>
            <a:off x="285720" y="1071546"/>
            <a:ext cx="52004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https://kats.odenwaldkreis.de</a:t>
            </a:r>
            <a:endParaRPr lang="de-DE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572132" y="2928934"/>
            <a:ext cx="2544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Benutzername: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FW.Ort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Gerade Verbindung mit Pfeil 7"/>
          <p:cNvCxnSpPr/>
          <p:nvPr/>
        </p:nvCxnSpPr>
        <p:spPr>
          <a:xfrm rot="5400000">
            <a:off x="5179223" y="3321843"/>
            <a:ext cx="571504" cy="35719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4572000" y="5643578"/>
            <a:ext cx="3159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Funktion: </a:t>
            </a:r>
            <a:r>
              <a:rPr lang="de-DE" dirty="0" err="1" smtClean="0">
                <a:latin typeface="Arial" pitchFamily="34" charset="0"/>
                <a:cs typeface="Arial" pitchFamily="34" charset="0"/>
              </a:rPr>
              <a:t>FW.Ort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 auswählen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Gerade Verbindung mit Pfeil 11"/>
          <p:cNvCxnSpPr/>
          <p:nvPr/>
        </p:nvCxnSpPr>
        <p:spPr>
          <a:xfrm rot="16200000" flipV="1">
            <a:off x="6607983" y="4964917"/>
            <a:ext cx="785024" cy="42783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729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251520" y="1195325"/>
            <a:ext cx="5202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Übersichtsseite nach der Anmeldung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2855"/>
            <a:ext cx="9144000" cy="3364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91466"/>
            <a:ext cx="9144000" cy="2417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hteck 2"/>
          <p:cNvSpPr/>
          <p:nvPr/>
        </p:nvSpPr>
        <p:spPr>
          <a:xfrm>
            <a:off x="0" y="2448656"/>
            <a:ext cx="2643174" cy="714380"/>
          </a:xfrm>
          <a:prstGeom prst="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5" name="Gerade Verbindung mit Pfeil 4"/>
          <p:cNvCxnSpPr/>
          <p:nvPr/>
        </p:nvCxnSpPr>
        <p:spPr>
          <a:xfrm>
            <a:off x="4686977" y="2914998"/>
            <a:ext cx="2981367" cy="529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/>
          <p:cNvSpPr txBox="1"/>
          <p:nvPr/>
        </p:nvSpPr>
        <p:spPr>
          <a:xfrm>
            <a:off x="284664" y="941734"/>
            <a:ext cx="3302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Neuer Einsatz anlegen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210" y="1214422"/>
            <a:ext cx="9088790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" name="Gerade Verbindung mit Pfeil 2"/>
          <p:cNvCxnSpPr/>
          <p:nvPr/>
        </p:nvCxnSpPr>
        <p:spPr>
          <a:xfrm rot="10800000">
            <a:off x="5500694" y="2786058"/>
            <a:ext cx="71438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 rot="10800000">
            <a:off x="5500694" y="3143248"/>
            <a:ext cx="71438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6286512" y="2571744"/>
            <a:ext cx="1640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Objekt    Bsp.: a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6286512" y="3000372"/>
            <a:ext cx="1580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Straße   Bsp.: b</a:t>
            </a:r>
            <a:endParaRPr lang="de-DE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46"/>
            <a:ext cx="9144000" cy="5989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" name="Gerade Verbindung mit Pfeil 2"/>
          <p:cNvCxnSpPr/>
          <p:nvPr/>
        </p:nvCxnSpPr>
        <p:spPr>
          <a:xfrm rot="10800000" flipV="1">
            <a:off x="785786" y="3786190"/>
            <a:ext cx="1000132" cy="5715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/>
          <p:cNvSpPr txBox="1"/>
          <p:nvPr/>
        </p:nvSpPr>
        <p:spPr>
          <a:xfrm>
            <a:off x="1857356" y="3643314"/>
            <a:ext cx="2139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Stichwort auswählen</a:t>
            </a:r>
            <a:endParaRPr lang="de-DE" dirty="0"/>
          </a:p>
        </p:txBody>
      </p:sp>
      <p:cxnSp>
        <p:nvCxnSpPr>
          <p:cNvPr id="6" name="Gerade Verbindung mit Pfeil 5"/>
          <p:cNvCxnSpPr/>
          <p:nvPr/>
        </p:nvCxnSpPr>
        <p:spPr>
          <a:xfrm rot="10800000">
            <a:off x="3786182" y="5572140"/>
            <a:ext cx="71438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4572000" y="5357826"/>
            <a:ext cx="1117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Speichern</a:t>
            </a:r>
            <a:endParaRPr lang="de-DE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00199"/>
            <a:ext cx="9143999" cy="2983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Gerade Verbindung mit Pfeil 3"/>
          <p:cNvCxnSpPr/>
          <p:nvPr/>
        </p:nvCxnSpPr>
        <p:spPr>
          <a:xfrm rot="5400000" flipH="1" flipV="1">
            <a:off x="-284990" y="4285462"/>
            <a:ext cx="1714512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/>
          <p:cNvSpPr txBox="1"/>
          <p:nvPr/>
        </p:nvSpPr>
        <p:spPr>
          <a:xfrm>
            <a:off x="571472" y="4786322"/>
            <a:ext cx="1897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Einsatz auswählen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281818" y="836712"/>
            <a:ext cx="2129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Einsatz öffnen</a:t>
            </a:r>
            <a:endParaRPr lang="de-DE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297" y="1310946"/>
            <a:ext cx="9183988" cy="5519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2"/>
          <p:cNvSpPr/>
          <p:nvPr/>
        </p:nvSpPr>
        <p:spPr>
          <a:xfrm>
            <a:off x="-47297" y="2079826"/>
            <a:ext cx="2051720" cy="4358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-47297" y="4557656"/>
            <a:ext cx="1810985" cy="4358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79512" y="692696"/>
            <a:ext cx="3028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Fahrzeuge zuordnen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0" y="1412775"/>
            <a:ext cx="9101029" cy="4899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2"/>
          <p:cNvSpPr/>
          <p:nvPr/>
        </p:nvSpPr>
        <p:spPr>
          <a:xfrm>
            <a:off x="42090" y="3429000"/>
            <a:ext cx="3233766" cy="16561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72797" y="764704"/>
            <a:ext cx="2101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Status ändern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4824"/>
            <a:ext cx="9120648" cy="4030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5"/>
          <p:cNvSpPr/>
          <p:nvPr/>
        </p:nvSpPr>
        <p:spPr>
          <a:xfrm>
            <a:off x="2411760" y="2924944"/>
            <a:ext cx="2808312" cy="10801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214282" y="764704"/>
            <a:ext cx="3488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Neuer Einsatz-Abschnitt</a:t>
            </a:r>
            <a:endParaRPr lang="de-DE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1600"/>
            <a:ext cx="9144000" cy="512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4"/>
          <p:cNvSpPr/>
          <p:nvPr/>
        </p:nvSpPr>
        <p:spPr>
          <a:xfrm>
            <a:off x="-21628" y="4502972"/>
            <a:ext cx="2793428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4788024" y="3861048"/>
            <a:ext cx="1357322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214282" y="764704"/>
            <a:ext cx="5630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Einsatzabschnitte- Fahrzeuge zuordnen</a:t>
            </a:r>
            <a:endParaRPr lang="de-DE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377555"/>
            <a:ext cx="9144000" cy="4446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214282" y="692696"/>
            <a:ext cx="2204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Einsatzverlauf </a:t>
            </a:r>
            <a:endParaRPr lang="de-DE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5503851" y="3068960"/>
            <a:ext cx="3638208" cy="7858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1544766" y="1484784"/>
            <a:ext cx="6853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Anforderung, Auftrag, Dokumentation, Funkspruch, Lagemeldung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Gerade Verbindung mit Pfeil 10"/>
          <p:cNvCxnSpPr/>
          <p:nvPr/>
        </p:nvCxnSpPr>
        <p:spPr>
          <a:xfrm rot="16200000" flipH="1">
            <a:off x="7429520" y="1844824"/>
            <a:ext cx="1214446" cy="121444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988840"/>
            <a:ext cx="8946998" cy="4511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251520" y="764704"/>
            <a:ext cx="2291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Übersichtsseite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465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" y="1844824"/>
            <a:ext cx="9144000" cy="4665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179512" y="692696"/>
            <a:ext cx="2565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Einsatzabschluss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700808"/>
            <a:ext cx="2482444" cy="549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6227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789275"/>
            <a:ext cx="7143800" cy="606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00240"/>
            <a:ext cx="9144000" cy="31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feld 2"/>
          <p:cNvSpPr txBox="1"/>
          <p:nvPr/>
        </p:nvSpPr>
        <p:spPr>
          <a:xfrm>
            <a:off x="179512" y="764704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Unwettermodul</a:t>
            </a:r>
            <a:endParaRPr lang="de-DE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4071934" y="2857496"/>
            <a:ext cx="2357454" cy="12144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383" y="1428736"/>
            <a:ext cx="9163383" cy="542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hteck 4"/>
          <p:cNvSpPr/>
          <p:nvPr/>
        </p:nvSpPr>
        <p:spPr>
          <a:xfrm>
            <a:off x="2500298" y="3286124"/>
            <a:ext cx="3929090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179512" y="764704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Unwettermodul</a:t>
            </a:r>
            <a:endParaRPr lang="de-DE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4439"/>
            <a:ext cx="9143999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hteck 4"/>
          <p:cNvSpPr/>
          <p:nvPr/>
        </p:nvSpPr>
        <p:spPr>
          <a:xfrm>
            <a:off x="0" y="4429132"/>
            <a:ext cx="1857356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179512" y="764704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Unwettermodul</a:t>
            </a:r>
            <a:endParaRPr lang="de-DE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124357"/>
            <a:ext cx="9144000" cy="3543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feld 2"/>
          <p:cNvSpPr txBox="1"/>
          <p:nvPr/>
        </p:nvSpPr>
        <p:spPr>
          <a:xfrm>
            <a:off x="251520" y="764704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Unwettermodul</a:t>
            </a:r>
            <a:endParaRPr lang="de-DE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0" y="3929066"/>
            <a:ext cx="1000132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7500958" y="3571876"/>
            <a:ext cx="1143008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025734"/>
            <a:ext cx="9144000" cy="603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5215"/>
            <a:ext cx="9144000" cy="4957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251520" y="764704"/>
            <a:ext cx="3248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Kontakte oder Objekte</a:t>
            </a:r>
            <a:endParaRPr lang="de-DE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0" y="2060848"/>
            <a:ext cx="5357818" cy="500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1340768"/>
            <a:ext cx="9144032" cy="5790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feld 2"/>
          <p:cNvSpPr txBox="1"/>
          <p:nvPr/>
        </p:nvSpPr>
        <p:spPr>
          <a:xfrm>
            <a:off x="251520" y="764704"/>
            <a:ext cx="3248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Kontakte oder Objekte</a:t>
            </a:r>
            <a:endParaRPr lang="de-DE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9378"/>
            <a:ext cx="9144000" cy="4514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251520" y="883538"/>
            <a:ext cx="2016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Einsatzarchiv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1047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387" y="980728"/>
            <a:ext cx="3590925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eck 3"/>
          <p:cNvSpPr/>
          <p:nvPr/>
        </p:nvSpPr>
        <p:spPr>
          <a:xfrm>
            <a:off x="4072683" y="3251170"/>
            <a:ext cx="2880320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395536" y="1484784"/>
            <a:ext cx="292419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Offline – Variante</a:t>
            </a:r>
          </a:p>
          <a:p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Zip Datei entpacken</a:t>
            </a:r>
          </a:p>
          <a:p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EDP- Mobile öffnen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1422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:\Unbenan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40968"/>
            <a:ext cx="8820472" cy="3282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323528" y="1309936"/>
            <a:ext cx="56207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 der Offline – Variante </a:t>
            </a:r>
          </a:p>
          <a:p>
            <a:endParaRPr lang="de-DE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steht nur das ELW Modul zur Verfügung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1724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57158" y="1357298"/>
            <a:ext cx="318869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Regeln:</a:t>
            </a:r>
          </a:p>
          <a:p>
            <a:endParaRPr lang="de-DE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de-DE" dirty="0" smtClean="0">
                <a:latin typeface="Arial" pitchFamily="34" charset="0"/>
                <a:cs typeface="Arial" pitchFamily="34" charset="0"/>
              </a:rPr>
              <a:t> Passwörter , Nutzer</a:t>
            </a:r>
          </a:p>
          <a:p>
            <a:pPr>
              <a:buFont typeface="Arial" pitchFamily="34" charset="0"/>
              <a:buChar char="•"/>
            </a:pPr>
            <a:endParaRPr lang="de-DE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de-DE" dirty="0" smtClean="0">
                <a:latin typeface="Arial" pitchFamily="34" charset="0"/>
                <a:cs typeface="Arial" pitchFamily="34" charset="0"/>
              </a:rPr>
              <a:t> Mitlesen von Einsätzen</a:t>
            </a:r>
          </a:p>
          <a:p>
            <a:pPr>
              <a:buFont typeface="Arial" pitchFamily="34" charset="0"/>
              <a:buChar char="•"/>
            </a:pPr>
            <a:endParaRPr lang="de-DE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de-DE" dirty="0" smtClean="0">
                <a:latin typeface="Arial" pitchFamily="34" charset="0"/>
                <a:cs typeface="Arial" pitchFamily="34" charset="0"/>
              </a:rPr>
              <a:t> Übergang in die Stabsarbeit</a:t>
            </a:r>
          </a:p>
        </p:txBody>
      </p:sp>
      <p:sp>
        <p:nvSpPr>
          <p:cNvPr id="6" name="Textfeld 5"/>
          <p:cNvSpPr txBox="1"/>
          <p:nvPr/>
        </p:nvSpPr>
        <p:spPr>
          <a:xfrm rot="21055077">
            <a:off x="2560834" y="4455542"/>
            <a:ext cx="31307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0" b="1" dirty="0" smtClean="0">
                <a:solidFill>
                  <a:srgbClr val="FF0000"/>
                </a:solidFill>
                <a:latin typeface="Comic Sans MS" pitchFamily="66" charset="0"/>
              </a:rPr>
              <a:t>Fragen?</a:t>
            </a:r>
            <a:endParaRPr lang="de-DE" sz="6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56" y="2492896"/>
            <a:ext cx="9144000" cy="354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251520" y="836712"/>
            <a:ext cx="445077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Lageübersicht – Lageführung</a:t>
            </a:r>
          </a:p>
          <a:p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Übergang vom ELW – Modul in eine Lage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883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97275"/>
            <a:ext cx="9144000" cy="28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323528" y="1126400"/>
            <a:ext cx="4107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Einsatzlagen  / Übungslagen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33932" y="2924944"/>
            <a:ext cx="2089796" cy="50006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6372200" y="3730028"/>
            <a:ext cx="937668" cy="50006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6106677" y="5720871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Lage auswählen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Gerade Verbindung mit Pfeil 9"/>
          <p:cNvCxnSpPr/>
          <p:nvPr/>
        </p:nvCxnSpPr>
        <p:spPr>
          <a:xfrm flipH="1" flipV="1">
            <a:off x="6841034" y="4365104"/>
            <a:ext cx="197949" cy="108012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11251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9" y="1571739"/>
            <a:ext cx="9144000" cy="5286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276748" y="1012086"/>
            <a:ext cx="4955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Aktive Lage – Einsatzführung nach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FwDV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100 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1547664" y="1484784"/>
            <a:ext cx="1071570" cy="5000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1880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88313"/>
            <a:ext cx="9144000" cy="366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5"/>
          <p:cNvSpPr/>
          <p:nvPr/>
        </p:nvSpPr>
        <p:spPr>
          <a:xfrm>
            <a:off x="3244127" y="2297319"/>
            <a:ext cx="1071570" cy="500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85720" y="1000108"/>
            <a:ext cx="2762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Neuer Eintrag - Kopfzeile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3779912" y="3821909"/>
            <a:ext cx="2232248" cy="5731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364303" y="148803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Kommunikation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Gerade Verbindung mit Pfeil 9"/>
          <p:cNvCxnSpPr/>
          <p:nvPr/>
        </p:nvCxnSpPr>
        <p:spPr>
          <a:xfrm rot="5400000" flipH="1" flipV="1">
            <a:off x="3744193" y="1847742"/>
            <a:ext cx="428628" cy="35719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 rot="5400000">
            <a:off x="4365275" y="4537983"/>
            <a:ext cx="857256" cy="5715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/>
          <p:cNvSpPr txBox="1"/>
          <p:nvPr/>
        </p:nvSpPr>
        <p:spPr>
          <a:xfrm>
            <a:off x="3779912" y="5206782"/>
            <a:ext cx="2518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Zuweisen z.B. Stab S1</a:t>
            </a:r>
          </a:p>
          <a:p>
            <a:r>
              <a:rPr lang="de-DE" dirty="0" smtClean="0">
                <a:latin typeface="Arial" pitchFamily="34" charset="0"/>
                <a:cs typeface="Arial" pitchFamily="34" charset="0"/>
              </a:rPr>
              <a:t>Zur Info …..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53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36560"/>
            <a:ext cx="9144000" cy="2624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hteck 4"/>
          <p:cNvSpPr/>
          <p:nvPr/>
        </p:nvSpPr>
        <p:spPr>
          <a:xfrm>
            <a:off x="0" y="3593816"/>
            <a:ext cx="1500166" cy="7858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358832" y="5166382"/>
            <a:ext cx="1736373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Anforderung</a:t>
            </a:r>
          </a:p>
          <a:p>
            <a:r>
              <a:rPr lang="de-DE" dirty="0" smtClean="0">
                <a:latin typeface="Arial" pitchFamily="34" charset="0"/>
                <a:cs typeface="Arial" pitchFamily="34" charset="0"/>
              </a:rPr>
              <a:t>Auftrag</a:t>
            </a:r>
          </a:p>
          <a:p>
            <a:r>
              <a:rPr lang="de-DE" dirty="0" smtClean="0">
                <a:latin typeface="Arial" pitchFamily="34" charset="0"/>
                <a:cs typeface="Arial" pitchFamily="34" charset="0"/>
              </a:rPr>
              <a:t>Dokumentation</a:t>
            </a:r>
          </a:p>
          <a:p>
            <a:r>
              <a:rPr lang="de-DE" dirty="0" smtClean="0">
                <a:latin typeface="Arial" pitchFamily="34" charset="0"/>
                <a:cs typeface="Arial" pitchFamily="34" charset="0"/>
              </a:rPr>
              <a:t>Funkspruch</a:t>
            </a:r>
          </a:p>
          <a:p>
            <a:r>
              <a:rPr lang="de-DE" dirty="0" smtClean="0">
                <a:latin typeface="Arial" pitchFamily="34" charset="0"/>
                <a:cs typeface="Arial" pitchFamily="34" charset="0"/>
              </a:rPr>
              <a:t>Lagemeldung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143636" y="1285860"/>
            <a:ext cx="115929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Sofort</a:t>
            </a:r>
          </a:p>
          <a:p>
            <a:r>
              <a:rPr lang="de-DE" dirty="0" smtClean="0">
                <a:latin typeface="Arial" pitchFamily="34" charset="0"/>
                <a:cs typeface="Arial" pitchFamily="34" charset="0"/>
              </a:rPr>
              <a:t>Blitz</a:t>
            </a:r>
          </a:p>
          <a:p>
            <a:r>
              <a:rPr lang="de-DE" dirty="0" smtClean="0">
                <a:latin typeface="Arial" pitchFamily="34" charset="0"/>
                <a:cs typeface="Arial" pitchFamily="34" charset="0"/>
              </a:rPr>
              <a:t>Staatsnot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7358082" y="3808130"/>
            <a:ext cx="1571636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7358082" y="5165452"/>
            <a:ext cx="126188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Draht</a:t>
            </a:r>
          </a:p>
          <a:p>
            <a:r>
              <a:rPr lang="de-DE" dirty="0" smtClean="0">
                <a:latin typeface="Arial" pitchFamily="34" charset="0"/>
                <a:cs typeface="Arial" pitchFamily="34" charset="0"/>
              </a:rPr>
              <a:t>Fax</a:t>
            </a:r>
          </a:p>
          <a:p>
            <a:r>
              <a:rPr lang="de-DE" dirty="0" smtClean="0">
                <a:latin typeface="Arial" pitchFamily="34" charset="0"/>
                <a:cs typeface="Arial" pitchFamily="34" charset="0"/>
              </a:rPr>
              <a:t>Funk</a:t>
            </a:r>
          </a:p>
          <a:p>
            <a:r>
              <a:rPr lang="de-DE" dirty="0" smtClean="0">
                <a:latin typeface="Arial" pitchFamily="34" charset="0"/>
                <a:cs typeface="Arial" pitchFamily="34" charset="0"/>
              </a:rPr>
              <a:t>Mail</a:t>
            </a:r>
          </a:p>
          <a:p>
            <a:r>
              <a:rPr lang="de-DE" dirty="0" smtClean="0">
                <a:latin typeface="Arial" pitchFamily="34" charset="0"/>
                <a:cs typeface="Arial" pitchFamily="34" charset="0"/>
              </a:rPr>
              <a:t>Persönlich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5857884" y="4165320"/>
            <a:ext cx="3000396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Gerade Verbindung mit Pfeil 13"/>
          <p:cNvCxnSpPr/>
          <p:nvPr/>
        </p:nvCxnSpPr>
        <p:spPr>
          <a:xfrm rot="5400000">
            <a:off x="7750991" y="4750603"/>
            <a:ext cx="571504" cy="714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 rot="16200000" flipV="1">
            <a:off x="6715140" y="2714620"/>
            <a:ext cx="1571636" cy="5715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 rot="16200000" flipH="1">
            <a:off x="892943" y="4679165"/>
            <a:ext cx="571504" cy="714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/>
          <p:cNvSpPr txBox="1"/>
          <p:nvPr/>
        </p:nvSpPr>
        <p:spPr>
          <a:xfrm>
            <a:off x="285720" y="1000108"/>
            <a:ext cx="2762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Neuer Eintrag - Kopfzeile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0438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781179"/>
            <a:ext cx="7858148" cy="4076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feld 5"/>
          <p:cNvSpPr txBox="1"/>
          <p:nvPr/>
        </p:nvSpPr>
        <p:spPr>
          <a:xfrm>
            <a:off x="142844" y="857232"/>
            <a:ext cx="5852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EDP- Kommunikationsweg – </a:t>
            </a:r>
            <a:r>
              <a:rPr lang="de-DE" b="1" u="sng" dirty="0" smtClean="0">
                <a:latin typeface="Arial" pitchFamily="34" charset="0"/>
                <a:cs typeface="Arial" pitchFamily="34" charset="0"/>
              </a:rPr>
              <a:t>Eingehende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>
                <a:latin typeface="Arial" pitchFamily="34" charset="0"/>
                <a:cs typeface="Arial" pitchFamily="34" charset="0"/>
              </a:rPr>
              <a:t>N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achrichten </a:t>
            </a:r>
          </a:p>
          <a:p>
            <a:r>
              <a:rPr lang="de-DE" dirty="0" smtClean="0">
                <a:latin typeface="Arial" pitchFamily="34" charset="0"/>
                <a:cs typeface="Arial" pitchFamily="34" charset="0"/>
              </a:rPr>
              <a:t>TEL – ELW 2 / Örtliche Einsatzleitung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14282" y="1728605"/>
            <a:ext cx="222368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Bereitstellungsraum</a:t>
            </a:r>
          </a:p>
          <a:p>
            <a:r>
              <a:rPr lang="de-DE" dirty="0" smtClean="0">
                <a:latin typeface="Arial" pitchFamily="34" charset="0"/>
                <a:cs typeface="Arial" pitchFamily="34" charset="0"/>
              </a:rPr>
              <a:t>Einsatzabschnitt</a:t>
            </a:r>
          </a:p>
          <a:p>
            <a:r>
              <a:rPr lang="de-DE" dirty="0" smtClean="0">
                <a:latin typeface="Arial" pitchFamily="34" charset="0"/>
                <a:cs typeface="Arial" pitchFamily="34" charset="0"/>
              </a:rPr>
              <a:t>Organisation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3571868" y="1942919"/>
            <a:ext cx="139012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err="1" smtClean="0">
                <a:latin typeface="Arial" pitchFamily="34" charset="0"/>
                <a:cs typeface="Arial" pitchFamily="34" charset="0"/>
              </a:rPr>
              <a:t>TEL.Sichter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Gerade Verbindung mit Pfeil 9"/>
          <p:cNvCxnSpPr/>
          <p:nvPr/>
        </p:nvCxnSpPr>
        <p:spPr>
          <a:xfrm>
            <a:off x="2571736" y="2143116"/>
            <a:ext cx="928694" cy="1570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6786578" y="1514291"/>
            <a:ext cx="1851789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ETB / Lagekarte</a:t>
            </a:r>
          </a:p>
          <a:p>
            <a:r>
              <a:rPr lang="de-DE" dirty="0" smtClean="0">
                <a:latin typeface="Arial" pitchFamily="34" charset="0"/>
                <a:cs typeface="Arial" pitchFamily="34" charset="0"/>
              </a:rPr>
              <a:t>TEL – Leiter</a:t>
            </a:r>
          </a:p>
          <a:p>
            <a:r>
              <a:rPr lang="de-DE" dirty="0" smtClean="0">
                <a:latin typeface="Arial" pitchFamily="34" charset="0"/>
                <a:cs typeface="Arial" pitchFamily="34" charset="0"/>
              </a:rPr>
              <a:t>S1/4 oder S2/3</a:t>
            </a:r>
          </a:p>
          <a:p>
            <a:r>
              <a:rPr lang="de-DE" dirty="0">
                <a:latin typeface="Arial" pitchFamily="34" charset="0"/>
                <a:cs typeface="Arial" pitchFamily="34" charset="0"/>
              </a:rPr>
              <a:t>F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achberater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Gerade Verbindung mit Pfeil 11"/>
          <p:cNvCxnSpPr/>
          <p:nvPr/>
        </p:nvCxnSpPr>
        <p:spPr>
          <a:xfrm>
            <a:off x="5072066" y="2143116"/>
            <a:ext cx="1500198" cy="1570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93354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996267"/>
            <a:ext cx="7572396" cy="3861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feld 4"/>
          <p:cNvSpPr txBox="1"/>
          <p:nvPr/>
        </p:nvSpPr>
        <p:spPr>
          <a:xfrm>
            <a:off x="6786578" y="1000132"/>
            <a:ext cx="222368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Bereitstellungsraum</a:t>
            </a:r>
          </a:p>
          <a:p>
            <a:r>
              <a:rPr lang="de-DE" dirty="0" smtClean="0">
                <a:latin typeface="Arial" pitchFamily="34" charset="0"/>
                <a:cs typeface="Arial" pitchFamily="34" charset="0"/>
              </a:rPr>
              <a:t>Einsatzabschnitt</a:t>
            </a:r>
          </a:p>
          <a:p>
            <a:r>
              <a:rPr lang="de-DE" dirty="0" smtClean="0">
                <a:latin typeface="Arial" pitchFamily="34" charset="0"/>
                <a:cs typeface="Arial" pitchFamily="34" charset="0"/>
              </a:rPr>
              <a:t>Organisation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286116" y="2214578"/>
            <a:ext cx="139012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err="1" smtClean="0">
                <a:latin typeface="Arial" pitchFamily="34" charset="0"/>
                <a:cs typeface="Arial" pitchFamily="34" charset="0"/>
              </a:rPr>
              <a:t>TEL.Sichter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Gerade Verbindung mit Pfeil 6"/>
          <p:cNvCxnSpPr/>
          <p:nvPr/>
        </p:nvCxnSpPr>
        <p:spPr>
          <a:xfrm>
            <a:off x="2143108" y="2428892"/>
            <a:ext cx="107157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357158" y="2214578"/>
            <a:ext cx="172354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S1/4 oder S2/3</a:t>
            </a:r>
          </a:p>
        </p:txBody>
      </p:sp>
      <p:cxnSp>
        <p:nvCxnSpPr>
          <p:cNvPr id="9" name="Gerade Verbindung mit Pfeil 8"/>
          <p:cNvCxnSpPr/>
          <p:nvPr/>
        </p:nvCxnSpPr>
        <p:spPr>
          <a:xfrm flipV="1">
            <a:off x="4714876" y="1357322"/>
            <a:ext cx="2000264" cy="92869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142844" y="1000132"/>
            <a:ext cx="5929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EDP- Kommunikationsweg – </a:t>
            </a:r>
            <a:r>
              <a:rPr lang="de-DE" b="1" u="sng" dirty="0" smtClean="0">
                <a:latin typeface="Arial" pitchFamily="34" charset="0"/>
                <a:cs typeface="Arial" pitchFamily="34" charset="0"/>
              </a:rPr>
              <a:t>Ausgehende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dirty="0">
                <a:latin typeface="Arial" pitchFamily="34" charset="0"/>
                <a:cs typeface="Arial" pitchFamily="34" charset="0"/>
              </a:rPr>
              <a:t>N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achrichten </a:t>
            </a:r>
          </a:p>
          <a:p>
            <a:r>
              <a:rPr lang="de-DE" dirty="0" smtClean="0">
                <a:latin typeface="Arial" pitchFamily="34" charset="0"/>
                <a:cs typeface="Arial" pitchFamily="34" charset="0"/>
              </a:rPr>
              <a:t>TEL – ELW 2 / Örtliche Einsatzleitung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6786578" y="2071702"/>
            <a:ext cx="1736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ETB-Lagekarte</a:t>
            </a:r>
          </a:p>
          <a:p>
            <a:r>
              <a:rPr lang="de-DE" dirty="0" smtClean="0">
                <a:latin typeface="Arial" pitchFamily="34" charset="0"/>
                <a:cs typeface="Arial" pitchFamily="34" charset="0"/>
              </a:rPr>
              <a:t>TEL – Leiter</a:t>
            </a:r>
          </a:p>
          <a:p>
            <a:r>
              <a:rPr lang="de-DE" dirty="0" smtClean="0">
                <a:latin typeface="Arial" pitchFamily="34" charset="0"/>
                <a:cs typeface="Arial" pitchFamily="34" charset="0"/>
              </a:rPr>
              <a:t>Fachberater</a:t>
            </a: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Gerade Verbindung mit Pfeil 14"/>
          <p:cNvCxnSpPr/>
          <p:nvPr/>
        </p:nvCxnSpPr>
        <p:spPr>
          <a:xfrm>
            <a:off x="4714876" y="2428892"/>
            <a:ext cx="1928826" cy="14287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72077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755576" y="1772816"/>
            <a:ext cx="5096267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Kontakt / Impressum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Herausgeber </a:t>
            </a:r>
          </a:p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Kreisausschuss des Odenwaldkreises</a:t>
            </a:r>
          </a:p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Brand-, Katastrophenschutz und Rettungsdienst</a:t>
            </a:r>
          </a:p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KBI Horst Friedrich</a:t>
            </a:r>
          </a:p>
          <a:p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Michelstädter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Straße 12</a:t>
            </a:r>
          </a:p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64711 Erbach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Telefon: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06062 70-281</a:t>
            </a:r>
          </a:p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Fax: 06062 70-450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Mail: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brandschutz@odenwaldkreis.de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679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330</Words>
  <Application>Microsoft Office PowerPoint</Application>
  <PresentationFormat>Bildschirmpräsentation (4:3)</PresentationFormat>
  <Paragraphs>122</Paragraphs>
  <Slides>35</Slides>
  <Notes>3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35</vt:i4>
      </vt:variant>
    </vt:vector>
  </HeadingPairs>
  <TitlesOfParts>
    <vt:vector size="37" baseType="lpstr">
      <vt:lpstr>Larissa</vt:lpstr>
      <vt:lpstr>Benutzerdefiniertes 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Norbert</dc:creator>
  <cp:lastModifiedBy>Norbert Heinkel</cp:lastModifiedBy>
  <cp:revision>36</cp:revision>
  <cp:lastPrinted>2016-01-15T09:16:33Z</cp:lastPrinted>
  <dcterms:created xsi:type="dcterms:W3CDTF">2015-12-29T08:11:49Z</dcterms:created>
  <dcterms:modified xsi:type="dcterms:W3CDTF">2016-09-15T13:16:37Z</dcterms:modified>
</cp:coreProperties>
</file>